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5" r:id="rId4"/>
    <p:sldId id="267" r:id="rId5"/>
    <p:sldId id="266" r:id="rId6"/>
    <p:sldId id="264" r:id="rId7"/>
    <p:sldId id="263" r:id="rId8"/>
    <p:sldId id="269" r:id="rId9"/>
    <p:sldId id="270" r:id="rId10"/>
    <p:sldId id="271" r:id="rId11"/>
    <p:sldId id="272" r:id="rId12"/>
    <p:sldId id="268" r:id="rId13"/>
    <p:sldId id="273" r:id="rId14"/>
    <p:sldId id="274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502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6502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6502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6502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6502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6502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6502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6502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6502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0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DDE2"/>
          </a:solidFill>
        </a:fill>
      </a:tcStyle>
    </a:wholeTbl>
    <a:band2H>
      <a:tcTxStyle/>
      <a:tcStyle>
        <a:tcBdr/>
        <a:fill>
          <a:solidFill>
            <a:srgbClr val="EFEFF1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6D6D6"/>
          </a:solidFill>
        </a:fill>
      </a:tcStyle>
    </a:wholeTbl>
    <a:band2H>
      <a:tcTxStyle/>
      <a:tcStyle>
        <a:tcBdr/>
        <a:fill>
          <a:solidFill>
            <a:srgbClr val="ECEC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3E3"/>
          </a:solidFill>
        </a:fill>
      </a:tcStyle>
    </a:wholeTbl>
    <a:band2H>
      <a:tcTxStyle/>
      <a:tcStyle>
        <a:tcBdr/>
        <a:fill>
          <a:solidFill>
            <a:srgbClr val="E9EA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5E4DB"/>
          </a:solidFill>
        </a:fill>
      </a:tcStyle>
    </a:wholeTbl>
    <a:band2H>
      <a:tcTxStyle/>
      <a:tcStyle>
        <a:tcBdr/>
        <a:fill>
          <a:solidFill>
            <a:srgbClr val="F2F2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42479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chemeClr val="accent1">
              <a:lumOff val="42479"/>
            </a:schemeClr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4645" autoAdjust="0"/>
  </p:normalViewPr>
  <p:slideViewPr>
    <p:cSldViewPr snapToGrid="0" snapToObjects="1">
      <p:cViewPr>
        <p:scale>
          <a:sx n="51" d="100"/>
          <a:sy n="51" d="100"/>
        </p:scale>
        <p:origin x="1094" y="-110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456813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650240" latinLnBrk="0">
      <a:defRPr sz="1600">
        <a:latin typeface="+mj-lt"/>
        <a:ea typeface="+mj-ea"/>
        <a:cs typeface="+mj-cs"/>
        <a:sym typeface="Arial"/>
      </a:defRPr>
    </a:lvl1pPr>
    <a:lvl2pPr indent="228600" defTabSz="650240" latinLnBrk="0">
      <a:defRPr sz="1600">
        <a:latin typeface="+mj-lt"/>
        <a:ea typeface="+mj-ea"/>
        <a:cs typeface="+mj-cs"/>
        <a:sym typeface="Arial"/>
      </a:defRPr>
    </a:lvl2pPr>
    <a:lvl3pPr indent="457200" defTabSz="650240" latinLnBrk="0">
      <a:defRPr sz="1600">
        <a:latin typeface="+mj-lt"/>
        <a:ea typeface="+mj-ea"/>
        <a:cs typeface="+mj-cs"/>
        <a:sym typeface="Arial"/>
      </a:defRPr>
    </a:lvl3pPr>
    <a:lvl4pPr indent="685800" defTabSz="650240" latinLnBrk="0">
      <a:defRPr sz="1600">
        <a:latin typeface="+mj-lt"/>
        <a:ea typeface="+mj-ea"/>
        <a:cs typeface="+mj-cs"/>
        <a:sym typeface="Arial"/>
      </a:defRPr>
    </a:lvl4pPr>
    <a:lvl5pPr indent="914400" defTabSz="650240" latinLnBrk="0">
      <a:defRPr sz="1600">
        <a:latin typeface="+mj-lt"/>
        <a:ea typeface="+mj-ea"/>
        <a:cs typeface="+mj-cs"/>
        <a:sym typeface="Arial"/>
      </a:defRPr>
    </a:lvl5pPr>
    <a:lvl6pPr indent="1143000" defTabSz="650240" latinLnBrk="0">
      <a:defRPr sz="1600">
        <a:latin typeface="+mj-lt"/>
        <a:ea typeface="+mj-ea"/>
        <a:cs typeface="+mj-cs"/>
        <a:sym typeface="Arial"/>
      </a:defRPr>
    </a:lvl6pPr>
    <a:lvl7pPr indent="1371600" defTabSz="650240" latinLnBrk="0">
      <a:defRPr sz="1600">
        <a:latin typeface="+mj-lt"/>
        <a:ea typeface="+mj-ea"/>
        <a:cs typeface="+mj-cs"/>
        <a:sym typeface="Arial"/>
      </a:defRPr>
    </a:lvl7pPr>
    <a:lvl8pPr indent="1600200" defTabSz="650240" latinLnBrk="0">
      <a:defRPr sz="1600">
        <a:latin typeface="+mj-lt"/>
        <a:ea typeface="+mj-ea"/>
        <a:cs typeface="+mj-cs"/>
        <a:sym typeface="Arial"/>
      </a:defRPr>
    </a:lvl8pPr>
    <a:lvl9pPr indent="1828800" defTabSz="650240" latinLnBrk="0">
      <a:defRPr sz="16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rgbClr val="7B0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483613" y="1548595"/>
            <a:ext cx="8290561" cy="3121438"/>
          </a:xfrm>
          <a:prstGeom prst="rect">
            <a:avLst/>
          </a:prstGeom>
        </p:spPr>
        <p:txBody>
          <a:bodyPr/>
          <a:lstStyle>
            <a:lvl1pPr>
              <a:defRPr sz="7000" spc="-124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15" name="image3.png" descr="boothWhite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389978" y="8842953"/>
            <a:ext cx="2654366" cy="525865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6"/>
          <p:cNvSpPr/>
          <p:nvPr/>
        </p:nvSpPr>
        <p:spPr>
          <a:xfrm>
            <a:off x="389978" y="8682959"/>
            <a:ext cx="12224844" cy="1"/>
          </a:xfrm>
          <a:prstGeom prst="line">
            <a:avLst/>
          </a:prstGeom>
          <a:ln w="3175">
            <a:solidFill>
              <a:srgbClr val="FFFFFF"/>
            </a:solidFill>
          </a:ln>
        </p:spPr>
        <p:txBody>
          <a:bodyPr lIns="48767" tIns="48767" rIns="48767" bIns="48767"/>
          <a:lstStyle/>
          <a:p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xfrm>
            <a:off x="8669866" y="7741768"/>
            <a:ext cx="2275842" cy="3937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bg>
      <p:bgPr>
        <a:solidFill>
          <a:srgbClr val="7B0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xfrm>
            <a:off x="10287680" y="8889251"/>
            <a:ext cx="2275841" cy="3937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sz="half" idx="13"/>
          </p:nvPr>
        </p:nvSpPr>
        <p:spPr>
          <a:xfrm>
            <a:off x="483613" y="1548595"/>
            <a:ext cx="8290561" cy="3121438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defRPr sz="7000" b="0" spc="-124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image3.png" descr="boothWhite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389978" y="8842953"/>
            <a:ext cx="2654366" cy="52586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16"/>
          <p:cNvSpPr/>
          <p:nvPr userDrawn="1"/>
        </p:nvSpPr>
        <p:spPr>
          <a:xfrm>
            <a:off x="389978" y="8682959"/>
            <a:ext cx="12224844" cy="1"/>
          </a:xfrm>
          <a:prstGeom prst="line">
            <a:avLst/>
          </a:prstGeom>
          <a:ln w="3175">
            <a:solidFill>
              <a:srgbClr val="FFFFFF"/>
            </a:solidFill>
          </a:ln>
        </p:spPr>
        <p:txBody>
          <a:bodyPr lIns="48767" tIns="48767" rIns="48767" bIns="48767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-45720">
              <a:spcBef>
                <a:spcPts val="0"/>
              </a:spcBef>
              <a:buSzPct val="25000"/>
              <a:buFontTx/>
              <a:buBlip>
                <a:blip r:embed="rId2"/>
              </a:buBlip>
              <a:defRPr/>
            </a:lvl1pPr>
            <a:lvl2pPr marL="731520" indent="-457200">
              <a:buFont typeface="Wingdings" charset="2"/>
              <a:buChar char="§"/>
              <a:defRPr/>
            </a:lvl2pPr>
          </a:lstStyle>
          <a:p>
            <a:r>
              <a:rPr dirty="0" smtClean="0"/>
              <a:t>Body Level One</a:t>
            </a:r>
          </a:p>
          <a:p>
            <a:pPr lvl="1"/>
            <a:r>
              <a:rPr dirty="0" smtClean="0"/>
              <a:t>Body Level Two</a:t>
            </a:r>
          </a:p>
          <a:p>
            <a:pPr lvl="2"/>
            <a:r>
              <a:rPr dirty="0" smtClean="0"/>
              <a:t>Body Level Three</a:t>
            </a:r>
          </a:p>
          <a:p>
            <a:pPr lvl="3"/>
            <a:r>
              <a:rPr dirty="0" smtClean="0"/>
              <a:t>Body Level Four</a:t>
            </a:r>
          </a:p>
          <a:p>
            <a:pPr lvl="4"/>
            <a:r>
              <a:rPr dirty="0" smtClean="0"/>
              <a:t>Body Level Five</a:t>
            </a:r>
            <a:endParaRPr dirty="0"/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1452" y="8887621"/>
            <a:ext cx="2654364" cy="525866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87"/>
          <p:cNvSpPr/>
          <p:nvPr/>
        </p:nvSpPr>
        <p:spPr>
          <a:xfrm>
            <a:off x="421452" y="8727628"/>
            <a:ext cx="12149508" cy="1"/>
          </a:xfrm>
          <a:prstGeom prst="line">
            <a:avLst/>
          </a:prstGeom>
          <a:ln w="3175">
            <a:solidFill>
              <a:srgbClr val="808080"/>
            </a:solidFill>
          </a:ln>
        </p:spPr>
        <p:txBody>
          <a:bodyPr lIns="48767" tIns="48767" rIns="48767" bIns="48767"/>
          <a:lstStyle/>
          <a:p>
            <a:endParaRPr/>
          </a:p>
        </p:txBody>
      </p:sp>
      <p:sp>
        <p:nvSpPr>
          <p:cNvPr id="88" name="Shape 88"/>
          <p:cNvSpPr/>
          <p:nvPr/>
        </p:nvSpPr>
        <p:spPr>
          <a:xfrm>
            <a:off x="10307508" y="8973752"/>
            <a:ext cx="2275841" cy="393701"/>
          </a:xfrm>
          <a:prstGeom prst="rect">
            <a:avLst/>
          </a:prstGeom>
          <a:ln w="12700">
            <a:miter lim="400000"/>
          </a:ln>
        </p:spPr>
        <p:txBody>
          <a:bodyPr wrap="none" lIns="48767" tIns="48767" rIns="48767" bIns="48767" anchor="ctr">
            <a:spAutoFit/>
          </a:bodyPr>
          <a:lstStyle/>
          <a:p>
            <a:pPr algn="r">
              <a:defRPr sz="1600"/>
            </a:pPr>
            <a:endParaRPr/>
          </a:p>
        </p:txBody>
      </p:sp>
      <p:sp>
        <p:nvSpPr>
          <p:cNvPr id="89" name="Shape 89"/>
          <p:cNvSpPr>
            <a:spLocks noGrp="1"/>
          </p:cNvSpPr>
          <p:nvPr>
            <p:ph type="sldNum" sz="quarter" idx="2"/>
          </p:nvPr>
        </p:nvSpPr>
        <p:spPr>
          <a:xfrm>
            <a:off x="10295118" y="8956401"/>
            <a:ext cx="2275842" cy="3937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7" name="Shape 7"/>
          <p:cNvSpPr/>
          <p:nvPr userDrawn="1"/>
        </p:nvSpPr>
        <p:spPr>
          <a:xfrm>
            <a:off x="-382430" y="-9620"/>
            <a:ext cx="13453112" cy="519550"/>
          </a:xfrm>
          <a:prstGeom prst="rect">
            <a:avLst/>
          </a:prstGeom>
          <a:solidFill>
            <a:srgbClr val="7B0C00"/>
          </a:solidFill>
          <a:ln w="12700">
            <a:miter lim="400000"/>
          </a:ln>
        </p:spPr>
        <p:txBody>
          <a:bodyPr lIns="48767" tIns="48767" rIns="48767" bIns="48767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21452" y="8887622"/>
            <a:ext cx="2654364" cy="52586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421452" y="8727628"/>
            <a:ext cx="12149508" cy="1"/>
          </a:xfrm>
          <a:prstGeom prst="line">
            <a:avLst/>
          </a:prstGeom>
          <a:ln w="3175">
            <a:solidFill>
              <a:srgbClr val="808080"/>
            </a:solidFill>
          </a:ln>
        </p:spPr>
        <p:txBody>
          <a:bodyPr lIns="48767" tIns="48767" rIns="48767" bIns="48767"/>
          <a:lstStyle/>
          <a:p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37063" y="1518651"/>
            <a:ext cx="8128002" cy="1026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7" tIns="48767" rIns="48767" bIns="48767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37063" y="2746409"/>
            <a:ext cx="12020230" cy="5575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7" tIns="48767" rIns="48767" bIns="48767">
            <a:normAutofit/>
          </a:bodyPr>
          <a:lstStyle>
            <a:lvl2pPr marL="690473" indent="-416153">
              <a:defRPr b="0"/>
            </a:lvl2pPr>
            <a:lvl3pPr marL="1492391" indent="-577991">
              <a:defRPr b="0"/>
            </a:lvl3pPr>
            <a:lvl4pPr marL="1949591" indent="-577991">
              <a:defRPr b="0"/>
            </a:lvl4pPr>
            <a:lvl5pPr marL="2406791" indent="-577991">
              <a:defRPr b="0"/>
            </a:lvl5pPr>
          </a:lstStyle>
          <a:p>
            <a:r>
              <a:rPr lang="en-US" dirty="0" err="1" smtClean="0"/>
              <a:t>Kdjfs</a:t>
            </a:r>
            <a:endParaRPr lang="en-US" dirty="0" smtClean="0"/>
          </a:p>
          <a:p>
            <a:r>
              <a:rPr lang="en-US" dirty="0" err="1" smtClean="0"/>
              <a:t>sd</a:t>
            </a:r>
            <a:endParaRPr lang="en-US" dirty="0" smtClean="0"/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0307507" y="8973752"/>
            <a:ext cx="2275841" cy="393701"/>
          </a:xfrm>
          <a:prstGeom prst="rect">
            <a:avLst/>
          </a:prstGeom>
          <a:ln w="12700">
            <a:miter lim="400000"/>
          </a:ln>
        </p:spPr>
        <p:txBody>
          <a:bodyPr wrap="none" lIns="48767" tIns="48767" rIns="48767" bIns="48767" anchor="ctr">
            <a:spAutoFit/>
          </a:bodyPr>
          <a:lstStyle>
            <a:lvl1pPr algn="r"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Shape 7"/>
          <p:cNvSpPr/>
          <p:nvPr/>
        </p:nvSpPr>
        <p:spPr>
          <a:xfrm>
            <a:off x="-382430" y="-9620"/>
            <a:ext cx="13453112" cy="519550"/>
          </a:xfrm>
          <a:prstGeom prst="rect">
            <a:avLst/>
          </a:prstGeom>
          <a:solidFill>
            <a:srgbClr val="7B0C00"/>
          </a:solidFill>
          <a:ln w="12700">
            <a:miter lim="400000"/>
          </a:ln>
        </p:spPr>
        <p:txBody>
          <a:bodyPr lIns="48767" tIns="48767" rIns="48767" bIns="48767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</p:sldLayoutIdLst>
  <p:transition spd="med"/>
  <p:txStyles>
    <p:titleStyle>
      <a:lvl1pPr marL="0" marR="0" indent="0" algn="l" defTabSz="130048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-93" baseline="0">
          <a:ln>
            <a:noFill/>
          </a:ln>
          <a:solidFill>
            <a:srgbClr val="7B0C00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130048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-93" baseline="0">
          <a:ln>
            <a:noFill/>
          </a:ln>
          <a:solidFill>
            <a:srgbClr val="7B0C00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130048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-93" baseline="0">
          <a:ln>
            <a:noFill/>
          </a:ln>
          <a:solidFill>
            <a:srgbClr val="7B0C0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130048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-93" baseline="0">
          <a:ln>
            <a:noFill/>
          </a:ln>
          <a:solidFill>
            <a:srgbClr val="7B0C0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130048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-93" baseline="0">
          <a:ln>
            <a:noFill/>
          </a:ln>
          <a:solidFill>
            <a:srgbClr val="7B0C0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130048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-93" baseline="0">
          <a:ln>
            <a:noFill/>
          </a:ln>
          <a:solidFill>
            <a:srgbClr val="7B0C0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130048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-93" baseline="0">
          <a:ln>
            <a:noFill/>
          </a:ln>
          <a:solidFill>
            <a:srgbClr val="7B0C0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130048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-93" baseline="0">
          <a:ln>
            <a:noFill/>
          </a:ln>
          <a:solidFill>
            <a:srgbClr val="7B0C0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130048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-93" baseline="0">
          <a:ln>
            <a:noFill/>
          </a:ln>
          <a:solidFill>
            <a:srgbClr val="7B0C00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0" marR="0" indent="0" algn="l" defTabSz="1300480" eaLnBrk="1" latinLnBrk="0" hangingPunct="1">
        <a:lnSpc>
          <a:spcPct val="100000"/>
        </a:lnSpc>
        <a:spcBef>
          <a:spcPts val="800"/>
        </a:spcBef>
        <a:spcAft>
          <a:spcPts val="0"/>
        </a:spcAft>
        <a:buClrTx/>
        <a:buSzTx/>
        <a:buFont typeface="Wingdings" charset="2"/>
        <a:buNone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690473" marR="0" indent="-416153" algn="l" defTabSz="1300480" eaLnBrk="1" fontAlgn="auto" latinLnBrk="0" hangingPunct="1">
        <a:lnSpc>
          <a:spcPct val="100000"/>
        </a:lnSpc>
        <a:spcBef>
          <a:spcPts val="800"/>
        </a:spcBef>
        <a:spcAft>
          <a:spcPts val="0"/>
        </a:spcAft>
        <a:buClrTx/>
        <a:buSzTx/>
        <a:buFont typeface="Wingdings" charset="2"/>
        <a:buNone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492391" marR="0" indent="-577991" algn="l" defTabSz="1300480" eaLnBrk="1" latinLnBrk="0" hangingPunct="1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Wingdings" charset="2"/>
        <a:buChar char="§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949591" marR="0" indent="-577991" algn="l" defTabSz="1300480" eaLnBrk="1" latinLnBrk="0" hangingPunct="1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Wingdings" charset="2"/>
        <a:buChar char="§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406791" marR="0" indent="-577991" algn="l" defTabSz="1300480" eaLnBrk="1" latinLnBrk="0" hangingPunct="1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Wingdings" charset="2"/>
        <a:buChar char="§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743200" marR="0" indent="-457200" algn="l" defTabSz="1300480" eaLnBrk="1" latinLnBrk="0" hangingPunct="1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•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200400" marR="0" indent="-457200" algn="l" defTabSz="1300480" eaLnBrk="1" latinLnBrk="0" hangingPunct="1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•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657600" marR="0" indent="-457200" algn="l" defTabSz="1300480" eaLnBrk="1" latinLnBrk="0" hangingPunct="1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•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114800" marR="0" indent="-457200" algn="l" defTabSz="1300480" eaLnBrk="1" latinLnBrk="0" hangingPunct="1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•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6502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6502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6502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6502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6502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6502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6502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6502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6502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ctrTitle"/>
          </p:nvPr>
        </p:nvSpPr>
        <p:spPr>
          <a:xfrm>
            <a:off x="483613" y="1548595"/>
            <a:ext cx="11133764" cy="31214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Biologists Meet Booth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99" y="1933732"/>
            <a:ext cx="11997670" cy="5066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2945567" y="3402765"/>
            <a:ext cx="5119141" cy="449706"/>
          </a:xfrm>
          <a:prstGeom prst="straightConnector1">
            <a:avLst/>
          </a:prstGeom>
          <a:noFill/>
          <a:ln w="444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Shape 105"/>
          <p:cNvSpPr>
            <a:spLocks noGrp="1"/>
          </p:cNvSpPr>
          <p:nvPr>
            <p:ph type="sldNum" sz="quarter" idx="2"/>
          </p:nvPr>
        </p:nvSpPr>
        <p:spPr>
          <a:xfrm>
            <a:off x="12257235" y="8998248"/>
            <a:ext cx="326113" cy="34470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 smtClean="0"/>
              <a:t>10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430729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40" y="2113612"/>
            <a:ext cx="12094417" cy="4676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5606322" y="2923082"/>
            <a:ext cx="670715" cy="674557"/>
          </a:xfrm>
          <a:prstGeom prst="ellipse">
            <a:avLst/>
          </a:prstGeom>
          <a:noFill/>
          <a:ln w="25400" cap="flat">
            <a:solidFill>
              <a:schemeClr val="accent5"/>
            </a:solidFill>
            <a:prstDash val="solid"/>
            <a:round/>
          </a:ln>
          <a:effectLst>
            <a:outerShdw blurRad="38100" dist="127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7" tIns="48767" rIns="48767" bIns="48767" numCol="1" spcCol="38100" rtlCol="0" anchor="ctr">
            <a:spAutoFit/>
          </a:bodyPr>
          <a:lstStyle/>
          <a:p>
            <a:pPr marL="0" marR="0" indent="0" algn="l" defTabSz="6502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4" name="Shape 105"/>
          <p:cNvSpPr>
            <a:spLocks noGrp="1"/>
          </p:cNvSpPr>
          <p:nvPr>
            <p:ph type="sldNum" sz="quarter" idx="2"/>
          </p:nvPr>
        </p:nvSpPr>
        <p:spPr>
          <a:xfrm>
            <a:off x="12257235" y="8998248"/>
            <a:ext cx="326113" cy="34470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 smtClean="0"/>
              <a:t>11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899607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Classes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7063" y="2746408"/>
            <a:ext cx="12020230" cy="6022837"/>
          </a:xfrm>
        </p:spPr>
        <p:txBody>
          <a:bodyPr>
            <a:normAutofit/>
          </a:bodyPr>
          <a:lstStyle/>
          <a:p>
            <a:r>
              <a:rPr lang="en-US" dirty="0" smtClean="0"/>
              <a:t>Avoid classes with prerequisites and start with the basics!</a:t>
            </a:r>
          </a:p>
          <a:p>
            <a:endParaRPr lang="en-US" b="0" dirty="0"/>
          </a:p>
          <a:p>
            <a:r>
              <a:rPr lang="en-US" b="0" u="sng" dirty="0"/>
              <a:t>General Skills:</a:t>
            </a:r>
          </a:p>
          <a:p>
            <a:r>
              <a:rPr lang="en-US" b="0" dirty="0"/>
              <a:t>Managerial Decision Making (talking about biases)</a:t>
            </a:r>
          </a:p>
          <a:p>
            <a:r>
              <a:rPr lang="en-US" b="0" dirty="0" smtClean="0"/>
              <a:t>Negotiations</a:t>
            </a:r>
          </a:p>
          <a:p>
            <a:r>
              <a:rPr lang="en-US" b="0" dirty="0" smtClean="0"/>
              <a:t>Strategy and Structure</a:t>
            </a:r>
          </a:p>
          <a:p>
            <a:r>
              <a:rPr lang="en-US" b="0" dirty="0" smtClean="0"/>
              <a:t>Microeconomics </a:t>
            </a:r>
          </a:p>
          <a:p>
            <a:endParaRPr lang="en-US" b="0" dirty="0" smtClean="0"/>
          </a:p>
          <a:p>
            <a:endParaRPr lang="en-US" b="0" dirty="0"/>
          </a:p>
          <a:p>
            <a:r>
              <a:rPr lang="en-US" b="0" dirty="0" smtClean="0"/>
              <a:t>Management </a:t>
            </a:r>
            <a:r>
              <a:rPr lang="en-US" b="0" dirty="0"/>
              <a:t>Lab (</a:t>
            </a:r>
            <a:r>
              <a:rPr lang="en-US" b="0" dirty="0" err="1"/>
              <a:t>Frenzen</a:t>
            </a:r>
            <a:r>
              <a:rPr lang="en-US" b="0" dirty="0"/>
              <a:t>)</a:t>
            </a:r>
          </a:p>
          <a:p>
            <a:endParaRPr lang="en-US" b="0" dirty="0"/>
          </a:p>
        </p:txBody>
      </p:sp>
      <p:sp>
        <p:nvSpPr>
          <p:cNvPr id="4" name="Shape 105"/>
          <p:cNvSpPr>
            <a:spLocks noGrp="1"/>
          </p:cNvSpPr>
          <p:nvPr>
            <p:ph type="sldNum" sz="quarter" idx="2"/>
          </p:nvPr>
        </p:nvSpPr>
        <p:spPr>
          <a:xfrm>
            <a:off x="12257235" y="8998248"/>
            <a:ext cx="326113" cy="34470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 smtClean="0"/>
              <a:t>12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653519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Classes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7063" y="2746408"/>
            <a:ext cx="12020230" cy="6022837"/>
          </a:xfrm>
        </p:spPr>
        <p:txBody>
          <a:bodyPr>
            <a:normAutofit/>
          </a:bodyPr>
          <a:lstStyle/>
          <a:p>
            <a:r>
              <a:rPr lang="en-US" b="0" u="sng" dirty="0" smtClean="0"/>
              <a:t>Consulting-focused:</a:t>
            </a:r>
            <a:endParaRPr lang="en-US" b="0" u="sng" dirty="0"/>
          </a:p>
          <a:p>
            <a:r>
              <a:rPr lang="en-US" b="0" dirty="0"/>
              <a:t>New Venture Strategy</a:t>
            </a:r>
          </a:p>
          <a:p>
            <a:r>
              <a:rPr lang="en-US" b="0" dirty="0"/>
              <a:t>Managerial Decision Modeling (Ata </a:t>
            </a:r>
            <a:r>
              <a:rPr lang="en-US" b="0" dirty="0" err="1"/>
              <a:t>Baris</a:t>
            </a:r>
            <a:r>
              <a:rPr lang="en-US" b="0" dirty="0"/>
              <a:t>)</a:t>
            </a:r>
          </a:p>
          <a:p>
            <a:r>
              <a:rPr lang="en-US" b="0" dirty="0"/>
              <a:t>-Excel, ops problem and </a:t>
            </a:r>
            <a:r>
              <a:rPr lang="en-US" b="0" dirty="0" smtClean="0"/>
              <a:t>quantification</a:t>
            </a:r>
          </a:p>
          <a:p>
            <a:r>
              <a:rPr lang="en-US" b="0" dirty="0" smtClean="0"/>
              <a:t>Strategy </a:t>
            </a:r>
            <a:r>
              <a:rPr lang="en-US" b="0" dirty="0"/>
              <a:t>Lab (Davis)</a:t>
            </a:r>
          </a:p>
          <a:p>
            <a:r>
              <a:rPr lang="en-US" b="0" dirty="0" smtClean="0"/>
              <a:t>Marketing </a:t>
            </a:r>
            <a:r>
              <a:rPr lang="en-US" b="0" dirty="0"/>
              <a:t>Strategy</a:t>
            </a:r>
          </a:p>
          <a:p>
            <a:endParaRPr lang="en-US" b="0" dirty="0"/>
          </a:p>
          <a:p>
            <a:r>
              <a:rPr lang="en-US" b="0" u="sng" dirty="0" smtClean="0"/>
              <a:t>Investment/Entrepreneurship-focused:</a:t>
            </a:r>
            <a:endParaRPr lang="en-US" b="0" u="sng" dirty="0"/>
          </a:p>
          <a:p>
            <a:r>
              <a:rPr lang="en-US" b="0" dirty="0" smtClean="0"/>
              <a:t>Entrepreneurial Finance and Private Equity</a:t>
            </a:r>
          </a:p>
          <a:p>
            <a:r>
              <a:rPr lang="en-US" b="0" dirty="0" smtClean="0"/>
              <a:t>Commercializing Innovation </a:t>
            </a:r>
            <a:endParaRPr lang="en-US" b="0" dirty="0"/>
          </a:p>
          <a:p>
            <a:r>
              <a:rPr lang="en-US" b="0" dirty="0" smtClean="0"/>
              <a:t>Building the New Venture (Waverly – entrepreneurship) </a:t>
            </a:r>
          </a:p>
          <a:p>
            <a:r>
              <a:rPr lang="en-US" b="0" dirty="0"/>
              <a:t>New Venture Strategy</a:t>
            </a:r>
          </a:p>
          <a:p>
            <a:endParaRPr lang="en-US" b="0" dirty="0"/>
          </a:p>
        </p:txBody>
      </p:sp>
      <p:sp>
        <p:nvSpPr>
          <p:cNvPr id="4" name="Shape 105"/>
          <p:cNvSpPr>
            <a:spLocks noGrp="1"/>
          </p:cNvSpPr>
          <p:nvPr>
            <p:ph type="sldNum" sz="quarter" idx="2"/>
          </p:nvPr>
        </p:nvSpPr>
        <p:spPr>
          <a:xfrm>
            <a:off x="12257235" y="8998248"/>
            <a:ext cx="326113" cy="34470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 smtClean="0"/>
              <a:t>13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809997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3"/>
          </p:nvPr>
        </p:nvSpPr>
        <p:spPr>
          <a:xfrm>
            <a:off x="483613" y="1548595"/>
            <a:ext cx="11208715" cy="3121438"/>
          </a:xfrm>
        </p:spPr>
        <p:txBody>
          <a:bodyPr>
            <a:normAutofit fontScale="92500" lnSpcReduction="10000"/>
          </a:bodyPr>
          <a:lstStyle/>
          <a:p>
            <a:r>
              <a:rPr lang="en-US" sz="5400" dirty="0" smtClean="0"/>
              <a:t>Contact Information:</a:t>
            </a:r>
          </a:p>
          <a:p>
            <a:r>
              <a:rPr lang="en-US" sz="5200" b="1" dirty="0" smtClean="0"/>
              <a:t>Courtney Burrows, PhD</a:t>
            </a:r>
          </a:p>
          <a:p>
            <a:r>
              <a:rPr lang="en-US" sz="4000" dirty="0"/>
              <a:t>MBA Candidate | Class of </a:t>
            </a:r>
            <a:r>
              <a:rPr lang="en-US" sz="4000" dirty="0" smtClean="0"/>
              <a:t>2017</a:t>
            </a:r>
          </a:p>
          <a:p>
            <a:r>
              <a:rPr lang="en-US" sz="4000" dirty="0" smtClean="0"/>
              <a:t>courtneykagan@gmail.com</a:t>
            </a:r>
          </a:p>
          <a:p>
            <a:r>
              <a:rPr lang="en-US" sz="4000" dirty="0" smtClean="0"/>
              <a:t>clk@chicagobooth.edu</a:t>
            </a:r>
          </a:p>
        </p:txBody>
      </p:sp>
    </p:spTree>
    <p:extLst>
      <p:ext uri="{BB962C8B-B14F-4D97-AF65-F5344CB8AC3E}">
        <p14:creationId xmlns:p14="http://schemas.microsoft.com/office/powerpoint/2010/main" val="56386918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body" idx="13"/>
          </p:nvPr>
        </p:nvSpPr>
        <p:spPr>
          <a:xfrm>
            <a:off x="483613" y="1548595"/>
            <a:ext cx="10369266" cy="31214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Registering for Classes</a:t>
            </a:r>
          </a:p>
          <a:p>
            <a:endParaRPr lang="en-US" sz="3200" dirty="0" smtClean="0"/>
          </a:p>
          <a:p>
            <a:r>
              <a:rPr lang="en-US" sz="3200" dirty="0" smtClean="0"/>
              <a:t>Courtney Burrows, PhD</a:t>
            </a:r>
            <a:endParaRPr sz="3200"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Registration I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All instructions can be found here:</a:t>
            </a:r>
          </a:p>
          <a:p>
            <a:r>
              <a:rPr lang="en-US" sz="2800" dirty="0" smtClean="0"/>
              <a:t>https</a:t>
            </a:r>
            <a:r>
              <a:rPr lang="en-US" sz="2800" dirty="0"/>
              <a:t>://www.chicagobooth.edu/programs/taking-courses-at-booth</a:t>
            </a:r>
          </a:p>
          <a:p>
            <a:endParaRPr lang="en-US" dirty="0" smtClean="0"/>
          </a:p>
          <a:p>
            <a:r>
              <a:rPr lang="en-US" dirty="0" smtClean="0"/>
              <a:t>1. </a:t>
            </a:r>
            <a:r>
              <a:rPr lang="en-US" b="0" dirty="0" smtClean="0"/>
              <a:t>Talk to your PI – this course will be on your transcript – your PI will know about it!</a:t>
            </a:r>
          </a:p>
          <a:p>
            <a:endParaRPr lang="en-US" b="0" dirty="0" smtClean="0"/>
          </a:p>
          <a:p>
            <a:r>
              <a:rPr lang="en-US" dirty="0" smtClean="0"/>
              <a:t>2.</a:t>
            </a:r>
            <a:r>
              <a:rPr lang="en-US" b="0" dirty="0" smtClean="0"/>
              <a:t> Talk to Diane or Booth Registrar to make sure there is no impact on degree requirements (you have to change how many credit you register for lab)</a:t>
            </a:r>
          </a:p>
          <a:p>
            <a:endParaRPr lang="en-US" b="0" dirty="0"/>
          </a:p>
          <a:p>
            <a:r>
              <a:rPr lang="en-US" dirty="0" smtClean="0"/>
              <a:t>3. </a:t>
            </a:r>
            <a:r>
              <a:rPr lang="en-US" b="0" dirty="0" smtClean="0"/>
              <a:t>Note about tuition…</a:t>
            </a:r>
            <a:endParaRPr lang="en-US" dirty="0"/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072121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Registration II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Once you are all set and have the OK from your PI and the department:</a:t>
            </a:r>
          </a:p>
          <a:p>
            <a:endParaRPr lang="en-US" b="0" dirty="0"/>
          </a:p>
          <a:p>
            <a:r>
              <a:rPr lang="en-US" dirty="0" smtClean="0"/>
              <a:t>1. </a:t>
            </a:r>
            <a:r>
              <a:rPr lang="en-US" b="0" dirty="0" smtClean="0"/>
              <a:t>Read up on policies – drops, withdraws, grades etc. </a:t>
            </a:r>
          </a:p>
          <a:p>
            <a:endParaRPr lang="en-US" b="0" dirty="0"/>
          </a:p>
          <a:p>
            <a:r>
              <a:rPr lang="en-US" dirty="0" smtClean="0"/>
              <a:t>2. </a:t>
            </a:r>
            <a:r>
              <a:rPr lang="en-US" b="0" dirty="0" smtClean="0"/>
              <a:t>Check out class options using the class search tool:</a:t>
            </a:r>
          </a:p>
          <a:p>
            <a:r>
              <a:rPr lang="en-US" sz="2800" dirty="0"/>
              <a:t>https://</a:t>
            </a:r>
            <a:r>
              <a:rPr lang="en-US" sz="2800" dirty="0"/>
              <a:t>intranet.chicagobooth.edu/pub/coursesearch/coursesearch</a:t>
            </a:r>
          </a:p>
          <a:p>
            <a:pPr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Pay attention to: “no non-Booth students” and prerequisites </a:t>
            </a:r>
          </a:p>
          <a:p>
            <a:endParaRPr lang="en-US" sz="2800" dirty="0"/>
          </a:p>
          <a:p>
            <a:r>
              <a:rPr lang="en-US" dirty="0" smtClean="0"/>
              <a:t>3</a:t>
            </a:r>
            <a:r>
              <a:rPr lang="en-US" b="0" dirty="0" smtClean="0"/>
              <a:t>. You should reach out to the instructor – some courses require consent, but regardless you should talk with them</a:t>
            </a:r>
            <a:endParaRPr lang="en-US" sz="3600" b="0" dirty="0"/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137742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Registration III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en-US" b="0" dirty="0" smtClean="0"/>
              <a:t>Courses </a:t>
            </a:r>
            <a:r>
              <a:rPr lang="en-US" b="0" dirty="0"/>
              <a:t>are offered on a space-available basis </a:t>
            </a:r>
            <a:r>
              <a:rPr lang="en-US" dirty="0"/>
              <a:t>after</a:t>
            </a:r>
            <a:r>
              <a:rPr lang="en-US" b="0" dirty="0"/>
              <a:t> Booth students have had first priority for </a:t>
            </a:r>
            <a:r>
              <a:rPr lang="en-US" b="0" dirty="0" smtClean="0"/>
              <a:t>registration</a:t>
            </a:r>
          </a:p>
          <a:p>
            <a:pPr indent="0">
              <a:buNone/>
            </a:pPr>
            <a:endParaRPr lang="en-US" b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 smtClean="0"/>
              <a:t>You probably won’t get the most popular classes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 smtClean="0"/>
              <a:t>You can get better classes night, weekends, Friday, Monday or AM classes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 smtClean="0"/>
              <a:t>In the course search tool look at the instructor evaluations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619248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34" y="1289155"/>
            <a:ext cx="12036753" cy="6808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hape 105"/>
          <p:cNvSpPr>
            <a:spLocks noGrp="1"/>
          </p:cNvSpPr>
          <p:nvPr>
            <p:ph type="sldNum" sz="quarter" idx="2"/>
          </p:nvPr>
        </p:nvSpPr>
        <p:spPr>
          <a:xfrm>
            <a:off x="12371048" y="8998248"/>
            <a:ext cx="212300" cy="34470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 smtClean="0"/>
              <a:t>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184730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 Contacts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0" dirty="0">
                <a:solidFill>
                  <a:srgbClr val="7B0C00"/>
                </a:solidFill>
              </a:rPr>
              <a:t>Biological </a:t>
            </a:r>
            <a:r>
              <a:rPr lang="en-US" b="0" dirty="0">
                <a:solidFill>
                  <a:srgbClr val="7B0C00"/>
                </a:solidFill>
              </a:rPr>
              <a:t>Sciences Division</a:t>
            </a:r>
          </a:p>
          <a:p>
            <a:r>
              <a:rPr lang="en-US" b="0" dirty="0"/>
              <a:t>Diane Hall</a:t>
            </a:r>
          </a:p>
          <a:p>
            <a:r>
              <a:rPr lang="en-US" b="0" dirty="0"/>
              <a:t>d-hall@uchicago.edu </a:t>
            </a:r>
            <a:endParaRPr lang="en-US" b="0" dirty="0" smtClean="0"/>
          </a:p>
          <a:p>
            <a:endParaRPr lang="en-US" dirty="0"/>
          </a:p>
          <a:p>
            <a:r>
              <a:rPr lang="en-US" b="0" dirty="0">
                <a:solidFill>
                  <a:srgbClr val="7B0C00"/>
                </a:solidFill>
              </a:rPr>
              <a:t>Physical Sciences Division</a:t>
            </a:r>
          </a:p>
          <a:p>
            <a:r>
              <a:rPr lang="en-US" b="0" dirty="0"/>
              <a:t>Shirley </a:t>
            </a:r>
            <a:r>
              <a:rPr lang="en-US" b="0" dirty="0" err="1"/>
              <a:t>Proby</a:t>
            </a:r>
            <a:endParaRPr lang="en-US" b="0" dirty="0"/>
          </a:p>
          <a:p>
            <a:r>
              <a:rPr lang="en-US" b="0" dirty="0"/>
              <a:t>sproby@uchicago.edu</a:t>
            </a:r>
          </a:p>
        </p:txBody>
      </p:sp>
      <p:sp>
        <p:nvSpPr>
          <p:cNvPr id="4" name="Shape 105"/>
          <p:cNvSpPr>
            <a:spLocks noGrp="1"/>
          </p:cNvSpPr>
          <p:nvPr>
            <p:ph type="sldNum" sz="quarter" idx="2"/>
          </p:nvPr>
        </p:nvSpPr>
        <p:spPr>
          <a:xfrm>
            <a:off x="12371048" y="8998248"/>
            <a:ext cx="212300" cy="34470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 smtClean="0"/>
              <a:t>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792573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2" y="1109271"/>
            <a:ext cx="12127876" cy="6930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hape 105"/>
          <p:cNvSpPr>
            <a:spLocks noGrp="1"/>
          </p:cNvSpPr>
          <p:nvPr>
            <p:ph type="sldNum" sz="quarter" idx="2"/>
          </p:nvPr>
        </p:nvSpPr>
        <p:spPr>
          <a:xfrm>
            <a:off x="12371048" y="8998248"/>
            <a:ext cx="212300" cy="34470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 smtClean="0"/>
              <a:t>8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801360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09" y="1109273"/>
            <a:ext cx="12101227" cy="668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569626" y="1693888"/>
            <a:ext cx="11707318" cy="731520"/>
          </a:xfrm>
          <a:prstGeom prst="rect">
            <a:avLst/>
          </a:prstGeom>
          <a:solidFill>
            <a:schemeClr val="accent2">
              <a:lumMod val="40000"/>
              <a:lumOff val="60000"/>
              <a:alpha val="3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127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7" tIns="48767" rIns="48767" bIns="48767" numCol="1" spcCol="38100" rtlCol="0" anchor="ctr">
            <a:spAutoFit/>
          </a:bodyPr>
          <a:lstStyle/>
          <a:p>
            <a:pPr marL="0" marR="0" indent="0" algn="l" defTabSz="6502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4" name="Shape 105"/>
          <p:cNvSpPr>
            <a:spLocks noGrp="1"/>
          </p:cNvSpPr>
          <p:nvPr>
            <p:ph type="sldNum" sz="quarter" idx="2"/>
          </p:nvPr>
        </p:nvSpPr>
        <p:spPr>
          <a:xfrm>
            <a:off x="12371048" y="8998248"/>
            <a:ext cx="212300" cy="34470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 smtClean="0"/>
              <a:t>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90290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0000FF"/>
      </a:hlink>
      <a:folHlink>
        <a:srgbClr val="FF00FF"/>
      </a:folHlink>
    </a:clrScheme>
    <a:fontScheme name="Essential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2700" rotWithShape="0">
              <a:srgbClr val="000000">
                <a:alpha val="4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127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48767" tIns="48767" rIns="48767" bIns="48767" numCol="1" spcCol="38100" rtlCol="0" anchor="ctr">
        <a:spAutoFit/>
      </a:bodyPr>
      <a:lstStyle>
        <a:defPPr marL="0" marR="0" indent="0" algn="l" defTabSz="65024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8767" tIns="48767" rIns="48767" bIns="48767" numCol="1" spcCol="38100" rtlCol="0" anchor="t">
        <a:spAutoFit/>
      </a:bodyPr>
      <a:lstStyle>
        <a:defPPr marL="0" marR="0" indent="0" algn="l" defTabSz="65024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0000FF"/>
      </a:hlink>
      <a:folHlink>
        <a:srgbClr val="FF00FF"/>
      </a:folHlink>
    </a:clrScheme>
    <a:fontScheme name="Essential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2700" rotWithShape="0">
              <a:srgbClr val="000000">
                <a:alpha val="4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127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48767" tIns="48767" rIns="48767" bIns="48767" numCol="1" spcCol="38100" rtlCol="0" anchor="ctr">
        <a:spAutoFit/>
      </a:bodyPr>
      <a:lstStyle>
        <a:defPPr marL="0" marR="0" indent="0" algn="l" defTabSz="65024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8767" tIns="48767" rIns="48767" bIns="48767" numCol="1" spcCol="38100" rtlCol="0" anchor="t">
        <a:spAutoFit/>
      </a:bodyPr>
      <a:lstStyle>
        <a:defPPr marL="0" marR="0" indent="0" algn="l" defTabSz="65024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4by3_ChicagoBooth_PowerpointMaster</Template>
  <TotalTime>149</TotalTime>
  <Words>305</Words>
  <Application>Microsoft Office PowerPoint</Application>
  <PresentationFormat>Custom</PresentationFormat>
  <Paragraphs>79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Helvetica</vt:lpstr>
      <vt:lpstr>Wingdings</vt:lpstr>
      <vt:lpstr>Essential</vt:lpstr>
      <vt:lpstr>Biologists Meet Booth</vt:lpstr>
      <vt:lpstr>PowerPoint Presentation</vt:lpstr>
      <vt:lpstr>Class Registration I</vt:lpstr>
      <vt:lpstr>Class Registration II</vt:lpstr>
      <vt:lpstr>Class Registration III</vt:lpstr>
      <vt:lpstr>PowerPoint Presentation</vt:lpstr>
      <vt:lpstr>Registration Contacts</vt:lpstr>
      <vt:lpstr>PowerPoint Presentation</vt:lpstr>
      <vt:lpstr>PowerPoint Presentation</vt:lpstr>
      <vt:lpstr>PowerPoint Presentation</vt:lpstr>
      <vt:lpstr>PowerPoint Presentation</vt:lpstr>
      <vt:lpstr>Recommended Classes</vt:lpstr>
      <vt:lpstr>Recommended Classes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Biologists Meet Booth</dc:title>
  <dc:creator>Courtney Burrows</dc:creator>
  <cp:lastModifiedBy>Courtney Burrows</cp:lastModifiedBy>
  <cp:revision>15</cp:revision>
  <dcterms:created xsi:type="dcterms:W3CDTF">2017-03-27T17:27:10Z</dcterms:created>
  <dcterms:modified xsi:type="dcterms:W3CDTF">2017-03-27T19:56:36Z</dcterms:modified>
</cp:coreProperties>
</file>